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5" r:id="rId9"/>
    <p:sldId id="264" r:id="rId10"/>
    <p:sldId id="268"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3" autoAdjust="0"/>
    <p:restoredTop sz="94660"/>
  </p:normalViewPr>
  <p:slideViewPr>
    <p:cSldViewPr snapToGrid="0">
      <p:cViewPr varScale="1">
        <p:scale>
          <a:sx n="115" d="100"/>
          <a:sy n="115"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52E1F-E73F-4D92-95A2-0B62D909ACB1}"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F1C6A-95F6-46ED-8C9F-CC0040D4276C}" type="slidenum">
              <a:rPr lang="en-US" smtClean="0"/>
              <a:t>‹#›</a:t>
            </a:fld>
            <a:endParaRPr lang="en-US"/>
          </a:p>
        </p:txBody>
      </p:sp>
    </p:spTree>
    <p:extLst>
      <p:ext uri="{BB962C8B-B14F-4D97-AF65-F5344CB8AC3E}">
        <p14:creationId xmlns:p14="http://schemas.microsoft.com/office/powerpoint/2010/main" val="207261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p:txBody>
          <a:bodyPr/>
          <a:lstStyle/>
          <a:p>
            <a:pPr defTabSz="938953">
              <a:defRPr/>
            </a:pPr>
            <a:r>
              <a:rPr lang="en-US" dirty="0" err="1" smtClean="0"/>
              <a:t>Lexiles</a:t>
            </a:r>
            <a:r>
              <a:rPr lang="en-US" dirty="0" smtClean="0"/>
              <a:t>: Making Sense of a New Score   2006 Curriculum Director's Conference</a:t>
            </a:r>
          </a:p>
        </p:txBody>
      </p:sp>
      <p:sp>
        <p:nvSpPr>
          <p:cNvPr id="95235" name="Rectangle 3"/>
          <p:cNvSpPr>
            <a:spLocks noGrp="1" noChangeArrowheads="1"/>
          </p:cNvSpPr>
          <p:nvPr>
            <p:ph type="dt" sz="quarter" idx="1"/>
          </p:nvPr>
        </p:nvSpPr>
        <p:spPr/>
        <p:txBody>
          <a:bodyPr/>
          <a:lstStyle/>
          <a:p>
            <a:pPr defTabSz="938953">
              <a:defRPr/>
            </a:pPr>
            <a:r>
              <a:rPr lang="en-US" dirty="0" smtClean="0"/>
              <a:t>September 20, 2006</a:t>
            </a:r>
          </a:p>
        </p:txBody>
      </p:sp>
      <p:sp>
        <p:nvSpPr>
          <p:cNvPr id="95236" name="Rectangle 6"/>
          <p:cNvSpPr>
            <a:spLocks noGrp="1" noChangeArrowheads="1"/>
          </p:cNvSpPr>
          <p:nvPr>
            <p:ph type="ftr" sz="quarter" idx="4"/>
          </p:nvPr>
        </p:nvSpPr>
        <p:spPr/>
        <p:txBody>
          <a:bodyPr/>
          <a:lstStyle/>
          <a:p>
            <a:pPr defTabSz="938953">
              <a:defRPr/>
            </a:pPr>
            <a:r>
              <a:rPr lang="en-US" dirty="0" smtClean="0"/>
              <a:t>Georgia Department of Education:           Testing Division</a:t>
            </a:r>
          </a:p>
        </p:txBody>
      </p:sp>
      <p:sp>
        <p:nvSpPr>
          <p:cNvPr id="95237" name="Rectangle 7"/>
          <p:cNvSpPr>
            <a:spLocks noGrp="1" noChangeArrowheads="1"/>
          </p:cNvSpPr>
          <p:nvPr>
            <p:ph type="sldNum" sz="quarter" idx="5"/>
          </p:nvPr>
        </p:nvSpPr>
        <p:spPr/>
        <p:txBody>
          <a:bodyPr/>
          <a:lstStyle/>
          <a:p>
            <a:pPr defTabSz="938953">
              <a:defRPr/>
            </a:pPr>
            <a:fld id="{2FB1892D-1BD6-4A8E-B73E-F1B8A6627B46}" type="slidenum">
              <a:rPr lang="en-US" smtClean="0"/>
              <a:pPr defTabSz="938953">
                <a:defRPr/>
              </a:pPr>
              <a:t>4</a:t>
            </a:fld>
            <a:endParaRPr lang="en-US" dirty="0" smtClean="0"/>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32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GAMS were Lexile leveled based upon specific reading questions located in all 3 areas of the ELA test.  The student’s performance based upon their interaction with the test </a:t>
            </a:r>
          </a:p>
          <a:p>
            <a:r>
              <a:rPr lang="en-US" dirty="0" smtClean="0"/>
              <a:t>on</a:t>
            </a:r>
            <a:r>
              <a:rPr lang="en-US" baseline="0" dirty="0" smtClean="0"/>
              <a:t> all 3 sections, on specifically identified reading questions, determined their Lexile measure. </a:t>
            </a:r>
            <a:endParaRPr lang="en-US" dirty="0"/>
          </a:p>
        </p:txBody>
      </p:sp>
      <p:sp>
        <p:nvSpPr>
          <p:cNvPr id="4" name="Slide Number Placeholder 3"/>
          <p:cNvSpPr>
            <a:spLocks noGrp="1"/>
          </p:cNvSpPr>
          <p:nvPr>
            <p:ph type="sldNum" sz="quarter" idx="10"/>
          </p:nvPr>
        </p:nvSpPr>
        <p:spPr/>
        <p:txBody>
          <a:bodyPr/>
          <a:lstStyle/>
          <a:p>
            <a:fld id="{BCB3EAFB-0F52-4C42-895C-12AF04D43714}" type="slidenum">
              <a:rPr lang="en-US" smtClean="0"/>
              <a:pPr/>
              <a:t>5</a:t>
            </a:fld>
            <a:endParaRPr lang="en-US"/>
          </a:p>
        </p:txBody>
      </p:sp>
    </p:spTree>
    <p:extLst>
      <p:ext uri="{BB962C8B-B14F-4D97-AF65-F5344CB8AC3E}">
        <p14:creationId xmlns:p14="http://schemas.microsoft.com/office/powerpoint/2010/main" val="412027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students are scoring in the 740- 940 Lexile band or below in the 8</a:t>
            </a:r>
            <a:r>
              <a:rPr lang="en-US" baseline="30000" dirty="0" smtClean="0"/>
              <a:t>th</a:t>
            </a:r>
            <a:r>
              <a:rPr lang="en-US" baseline="0" dirty="0" smtClean="0"/>
              <a:t> grade, they will need  very strategic and intensive reading instruction focusing upon the 5 pillars of reading (</a:t>
            </a:r>
            <a:r>
              <a:rPr lang="en-US" baseline="0" dirty="0" err="1" smtClean="0"/>
              <a:t>phonics,phonemic</a:t>
            </a:r>
            <a:r>
              <a:rPr lang="en-US" baseline="0" dirty="0" smtClean="0"/>
              <a:t> awareness, vocabulary, comprehension, fluency).  A diagnostic reading plan.</a:t>
            </a:r>
            <a:endParaRPr lang="en-US" dirty="0"/>
          </a:p>
        </p:txBody>
      </p:sp>
      <p:sp>
        <p:nvSpPr>
          <p:cNvPr id="4" name="Slide Number Placeholder 3"/>
          <p:cNvSpPr>
            <a:spLocks noGrp="1"/>
          </p:cNvSpPr>
          <p:nvPr>
            <p:ph type="sldNum" sz="quarter" idx="10"/>
          </p:nvPr>
        </p:nvSpPr>
        <p:spPr/>
        <p:txBody>
          <a:bodyPr/>
          <a:lstStyle/>
          <a:p>
            <a:fld id="{BCB3EAFB-0F52-4C42-895C-12AF04D43714}" type="slidenum">
              <a:rPr lang="en-US" smtClean="0"/>
              <a:pPr/>
              <a:t>6</a:t>
            </a:fld>
            <a:endParaRPr lang="en-US"/>
          </a:p>
        </p:txBody>
      </p:sp>
    </p:spTree>
    <p:extLst>
      <p:ext uri="{BB962C8B-B14F-4D97-AF65-F5344CB8AC3E}">
        <p14:creationId xmlns:p14="http://schemas.microsoft.com/office/powerpoint/2010/main" val="328013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baseline="0" dirty="0" smtClean="0"/>
              <a:t>  The Common Core Model of Text Complexity asks teachers to consider the “Purpose” for using the text.  Teachers must consider all three pieces of the model before choosing</a:t>
            </a:r>
          </a:p>
          <a:p>
            <a:r>
              <a:rPr lang="en-US" baseline="0" dirty="0" smtClean="0"/>
              <a:t>Text for their students. </a:t>
            </a:r>
            <a:endParaRPr lang="en-US" dirty="0" smtClean="0"/>
          </a:p>
          <a:p>
            <a:endParaRPr lang="en-US" dirty="0"/>
          </a:p>
        </p:txBody>
      </p:sp>
      <p:sp>
        <p:nvSpPr>
          <p:cNvPr id="4" name="Slide Number Placeholder 3"/>
          <p:cNvSpPr>
            <a:spLocks noGrp="1"/>
          </p:cNvSpPr>
          <p:nvPr>
            <p:ph type="sldNum" sz="quarter" idx="10"/>
          </p:nvPr>
        </p:nvSpPr>
        <p:spPr/>
        <p:txBody>
          <a:bodyPr/>
          <a:lstStyle/>
          <a:p>
            <a:fld id="{BCB3EAFB-0F52-4C42-895C-12AF04D43714}" type="slidenum">
              <a:rPr lang="en-US" smtClean="0"/>
              <a:pPr/>
              <a:t>7</a:t>
            </a:fld>
            <a:endParaRPr lang="en-US"/>
          </a:p>
        </p:txBody>
      </p:sp>
    </p:spTree>
    <p:extLst>
      <p:ext uri="{BB962C8B-B14F-4D97-AF65-F5344CB8AC3E}">
        <p14:creationId xmlns:p14="http://schemas.microsoft.com/office/powerpoint/2010/main" val="407919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FE6BC-D363-47A6-A8D5-453BA54EBD2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24478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FE6BC-D363-47A6-A8D5-453BA54EBD2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54559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FE6BC-D363-47A6-A8D5-453BA54EBD2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90257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FE6BC-D363-47A6-A8D5-453BA54EBD2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194065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FE6BC-D363-47A6-A8D5-453BA54EBD2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117098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FE6BC-D363-47A6-A8D5-453BA54EBD2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393344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FE6BC-D363-47A6-A8D5-453BA54EBD20}"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362446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FE6BC-D363-47A6-A8D5-453BA54EBD20}"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424990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FE6BC-D363-47A6-A8D5-453BA54EBD20}"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233474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FE6BC-D363-47A6-A8D5-453BA54EBD2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384201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FE6BC-D363-47A6-A8D5-453BA54EBD2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E9DA-FF63-42D6-B6A6-EF2CDE1EA294}" type="slidenum">
              <a:rPr lang="en-US" smtClean="0"/>
              <a:t>‹#›</a:t>
            </a:fld>
            <a:endParaRPr lang="en-US"/>
          </a:p>
        </p:txBody>
      </p:sp>
    </p:spTree>
    <p:extLst>
      <p:ext uri="{BB962C8B-B14F-4D97-AF65-F5344CB8AC3E}">
        <p14:creationId xmlns:p14="http://schemas.microsoft.com/office/powerpoint/2010/main" val="256677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FE6BC-D363-47A6-A8D5-453BA54EBD20}" type="datetimeFigureOut">
              <a:rPr lang="en-US" smtClean="0"/>
              <a:t>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E9DA-FF63-42D6-B6A6-EF2CDE1EA294}" type="slidenum">
              <a:rPr lang="en-US" smtClean="0"/>
              <a:t>‹#›</a:t>
            </a:fld>
            <a:endParaRPr lang="en-US"/>
          </a:p>
        </p:txBody>
      </p:sp>
    </p:spTree>
    <p:extLst>
      <p:ext uri="{BB962C8B-B14F-4D97-AF65-F5344CB8AC3E}">
        <p14:creationId xmlns:p14="http://schemas.microsoft.com/office/powerpoint/2010/main" val="353237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nul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Lexile-Framework.aspx" TargetMode="External"/><Relationship Id="rId2" Type="http://schemas.openxmlformats.org/officeDocument/2006/relationships/hyperlink" Target="https://www.lexile.com/fab/ga/" TargetMode="External"/><Relationship Id="rId1" Type="http://schemas.openxmlformats.org/officeDocument/2006/relationships/slideLayout" Target="../slideLayouts/slideLayout2.xml"/><Relationship Id="rId6" Type="http://schemas.openxmlformats.org/officeDocument/2006/relationships/hyperlink" Target="https://www.georgiastandards.org/Georgia-Standards/Pages/CCGPS_Literacy.aspx" TargetMode="External"/><Relationship Id="rId5" Type="http://schemas.openxmlformats.org/officeDocument/2006/relationships/hyperlink" Target="https://youtu.be/IUznnqghDAE" TargetMode="External"/><Relationship Id="rId4" Type="http://schemas.openxmlformats.org/officeDocument/2006/relationships/hyperlink" Target="https://www.gadoe.org/Curriculum-Instruction-and-Assessment/Assessment/Documents/Georgia%20Lexile%20Map_11x1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malcolm@forsyth.k12.ga.us" TargetMode="External"/><Relationship Id="rId7" Type="http://schemas.openxmlformats.org/officeDocument/2006/relationships/image" Target="../media/image1.png"/><Relationship Id="rId2" Type="http://schemas.openxmlformats.org/officeDocument/2006/relationships/hyperlink" Target="mailto:ssabo@forsyth.k12.ga.us" TargetMode="External"/><Relationship Id="rId1" Type="http://schemas.openxmlformats.org/officeDocument/2006/relationships/slideLayout" Target="../slideLayouts/slideLayout2.xml"/><Relationship Id="rId6" Type="http://schemas.openxmlformats.org/officeDocument/2006/relationships/hyperlink" Target="mailto:kogline@forsyth.k12.ga.us" TargetMode="External"/><Relationship Id="rId5" Type="http://schemas.openxmlformats.org/officeDocument/2006/relationships/hyperlink" Target="mailto:ltafuto@forsyth.k12.ga.us" TargetMode="External"/><Relationship Id="rId4" Type="http://schemas.openxmlformats.org/officeDocument/2006/relationships/hyperlink" Target="mailto:vrawlins@forsyth.k12.g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lexile.com/fab" TargetMode="External"/><Relationship Id="rId4" Type="http://schemas.openxmlformats.org/officeDocument/2006/relationships/hyperlink" Target="http://www.lexile.com/analyz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lexile.com/f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sz="4000" b="1" dirty="0" smtClean="0"/>
              <a:t>Parent Guide to Using Lexile Scores Provided on the Georgia Milestones Individual Score Reports</a:t>
            </a:r>
            <a:endParaRPr lang="en-US" sz="4000" b="1" dirty="0"/>
          </a:p>
        </p:txBody>
      </p:sp>
      <p:sp>
        <p:nvSpPr>
          <p:cNvPr id="3" name="Subtitle 2"/>
          <p:cNvSpPr>
            <a:spLocks noGrp="1"/>
          </p:cNvSpPr>
          <p:nvPr>
            <p:ph type="subTitle" idx="1"/>
          </p:nvPr>
        </p:nvSpPr>
        <p:spPr>
          <a:xfrm>
            <a:off x="1524000" y="4176584"/>
            <a:ext cx="9144000" cy="1081216"/>
          </a:xfrm>
          <a:noFill/>
        </p:spPr>
        <p:txBody>
          <a:bodyPr/>
          <a:lstStyle/>
          <a:p>
            <a:r>
              <a:rPr lang="en-US" dirty="0" smtClean="0"/>
              <a:t>Using the Lexile Score to support the growth of your </a:t>
            </a:r>
            <a:r>
              <a:rPr lang="en-US" dirty="0"/>
              <a:t>c</a:t>
            </a:r>
            <a:r>
              <a:rPr lang="en-US" dirty="0" smtClean="0"/>
              <a:t>hild’s literacy </a:t>
            </a:r>
            <a:r>
              <a:rPr lang="en-US" dirty="0"/>
              <a:t>s</a:t>
            </a:r>
            <a:r>
              <a:rPr lang="en-US" dirty="0" smtClean="0"/>
              <a:t>kills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012" y="341377"/>
            <a:ext cx="1323975" cy="1343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080" y="5236589"/>
            <a:ext cx="4324350" cy="1057275"/>
          </a:xfrm>
          <a:prstGeom prst="rect">
            <a:avLst/>
          </a:prstGeom>
        </p:spPr>
      </p:pic>
    </p:spTree>
    <p:extLst>
      <p:ext uri="{BB962C8B-B14F-4D97-AF65-F5344CB8AC3E}">
        <p14:creationId xmlns:p14="http://schemas.microsoft.com/office/powerpoint/2010/main" val="222168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8855"/>
            <a:ext cx="10515600" cy="996777"/>
          </a:xfrm>
        </p:spPr>
        <p:txBody>
          <a:bodyPr/>
          <a:lstStyle/>
          <a:p>
            <a:r>
              <a:rPr lang="en-US" b="1" dirty="0" smtClean="0"/>
              <a:t>Parents Can Help Support Literacy Growth</a:t>
            </a:r>
            <a:endParaRPr lang="en-US" b="1" dirty="0"/>
          </a:p>
        </p:txBody>
      </p:sp>
      <p:sp>
        <p:nvSpPr>
          <p:cNvPr id="3" name="Content Placeholder 2"/>
          <p:cNvSpPr>
            <a:spLocks noGrp="1"/>
          </p:cNvSpPr>
          <p:nvPr>
            <p:ph idx="1"/>
          </p:nvPr>
        </p:nvSpPr>
        <p:spPr>
          <a:xfrm>
            <a:off x="838200" y="1021492"/>
            <a:ext cx="10515600" cy="5155471"/>
          </a:xfrm>
        </p:spPr>
        <p:txBody>
          <a:bodyPr>
            <a:normAutofit/>
          </a:bodyPr>
          <a:lstStyle/>
          <a:p>
            <a:r>
              <a:rPr lang="en-US" dirty="0">
                <a:latin typeface="+mj-lt"/>
              </a:rPr>
              <a:t>Encourage your child to read often, and for their own interests. We must instill within our children a love and need for reading.</a:t>
            </a:r>
          </a:p>
          <a:p>
            <a:r>
              <a:rPr lang="en-US" dirty="0">
                <a:latin typeface="+mj-lt"/>
              </a:rPr>
              <a:t>Model the importance of reading, by reading in front of your child and discussing how reading helps you in your daily life</a:t>
            </a:r>
            <a:r>
              <a:rPr lang="en-US" dirty="0" smtClean="0">
                <a:latin typeface="+mj-lt"/>
              </a:rPr>
              <a:t>.</a:t>
            </a:r>
          </a:p>
          <a:p>
            <a:r>
              <a:rPr lang="en-US" dirty="0" smtClean="0">
                <a:latin typeface="+mj-lt"/>
              </a:rPr>
              <a:t>Know your child’s Lexile level. Don’t focus entirely on the level, but also make sure the text is appropriate (age, content, language, and engaging for your child).  If you would like to increase your child’s literacy level, remain within their Lexile stretch band.  If the Lexile of the chosen text is higher, please read, discuss, and support your child through the reading of the text.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707" y="4799443"/>
            <a:ext cx="3563132" cy="1988536"/>
          </a:xfrm>
          <a:prstGeom prst="rect">
            <a:avLst/>
          </a:prstGeom>
        </p:spPr>
      </p:pic>
    </p:spTree>
    <p:extLst>
      <p:ext uri="{BB962C8B-B14F-4D97-AF65-F5344CB8AC3E}">
        <p14:creationId xmlns:p14="http://schemas.microsoft.com/office/powerpoint/2010/main" val="71452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Find A Book</a:t>
            </a:r>
            <a:r>
              <a:rPr lang="en-US" dirty="0"/>
              <a:t> </a:t>
            </a:r>
            <a:r>
              <a:rPr lang="en-US" dirty="0" smtClean="0"/>
              <a:t>              (Find books at a variety of Lexile levels)</a:t>
            </a:r>
          </a:p>
          <a:p>
            <a:r>
              <a:rPr lang="en-US" dirty="0" smtClean="0"/>
              <a:t>Destiny—Lexile measures (School Librarian)</a:t>
            </a:r>
          </a:p>
          <a:p>
            <a:r>
              <a:rPr lang="en-US" dirty="0" smtClean="0"/>
              <a:t>Miller, D. (2014) </a:t>
            </a:r>
            <a:r>
              <a:rPr lang="en-US" b="1" i="1" u="sng" dirty="0" smtClean="0"/>
              <a:t>Reading in the Wild</a:t>
            </a:r>
          </a:p>
        </p:txBody>
      </p:sp>
      <p:sp>
        <p:nvSpPr>
          <p:cNvPr id="4" name="Rectangle 3"/>
          <p:cNvSpPr/>
          <p:nvPr/>
        </p:nvSpPr>
        <p:spPr>
          <a:xfrm>
            <a:off x="1153884" y="4171632"/>
            <a:ext cx="7376161" cy="2246769"/>
          </a:xfrm>
          <a:prstGeom prst="rect">
            <a:avLst/>
          </a:prstGeom>
        </p:spPr>
        <p:txBody>
          <a:bodyPr wrap="square">
            <a:spAutoFit/>
          </a:bodyPr>
          <a:lstStyle/>
          <a:p>
            <a:r>
              <a:rPr lang="en-US" sz="2800" dirty="0" smtClean="0">
                <a:hlinkClick r:id="rId3"/>
              </a:rPr>
              <a:t>Georgia DOE: Lexile Framework for Reading</a:t>
            </a:r>
            <a:endParaRPr lang="en-US" sz="2800" dirty="0" smtClean="0"/>
          </a:p>
          <a:p>
            <a:r>
              <a:rPr lang="en-US" sz="2800" dirty="0" smtClean="0">
                <a:hlinkClick r:id="rId4"/>
              </a:rPr>
              <a:t>Lexile Framework for Reading (One-Pager)</a:t>
            </a:r>
            <a:endParaRPr lang="en-US" sz="2800" dirty="0" smtClean="0"/>
          </a:p>
          <a:p>
            <a:r>
              <a:rPr lang="en-US" sz="2800" dirty="0" smtClean="0">
                <a:hlinkClick r:id="rId5"/>
              </a:rPr>
              <a:t>Lexile Informational Video</a:t>
            </a:r>
            <a:endParaRPr lang="en-US" sz="2800" dirty="0" smtClean="0"/>
          </a:p>
          <a:p>
            <a:r>
              <a:rPr lang="en-US" sz="2800" dirty="0" smtClean="0">
                <a:hlinkClick r:id="rId6"/>
              </a:rPr>
              <a:t>Literacy in History/Social Studies, Science, and Technical Subjects</a:t>
            </a:r>
            <a:endParaRPr lang="en-US" sz="2800" dirty="0"/>
          </a:p>
        </p:txBody>
      </p:sp>
    </p:spTree>
    <p:extLst>
      <p:ext uri="{BB962C8B-B14F-4D97-AF65-F5344CB8AC3E}">
        <p14:creationId xmlns:p14="http://schemas.microsoft.com/office/powerpoint/2010/main" val="1027692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contact us if you have any further questions. </a:t>
            </a:r>
            <a:endParaRPr lang="en-US" dirty="0"/>
          </a:p>
        </p:txBody>
      </p:sp>
      <p:sp>
        <p:nvSpPr>
          <p:cNvPr id="3" name="Content Placeholder 2"/>
          <p:cNvSpPr>
            <a:spLocks noGrp="1"/>
          </p:cNvSpPr>
          <p:nvPr>
            <p:ph idx="1"/>
          </p:nvPr>
        </p:nvSpPr>
        <p:spPr>
          <a:xfrm>
            <a:off x="838200" y="1825625"/>
            <a:ext cx="10515600" cy="4927872"/>
          </a:xfrm>
        </p:spPr>
        <p:txBody>
          <a:bodyPr>
            <a:normAutofit/>
          </a:bodyPr>
          <a:lstStyle/>
          <a:p>
            <a:r>
              <a:rPr lang="en-US" dirty="0" smtClean="0"/>
              <a:t>Classroom teacher (Content specific)</a:t>
            </a:r>
          </a:p>
          <a:p>
            <a:r>
              <a:rPr lang="en-US" dirty="0" smtClean="0"/>
              <a:t>Counselors- </a:t>
            </a:r>
          </a:p>
          <a:p>
            <a:pPr marL="0" indent="0">
              <a:buNone/>
            </a:pPr>
            <a:r>
              <a:rPr lang="en-US" dirty="0" smtClean="0"/>
              <a:t>6</a:t>
            </a:r>
            <a:r>
              <a:rPr lang="en-US" baseline="30000" dirty="0" smtClean="0"/>
              <a:t>th</a:t>
            </a:r>
            <a:r>
              <a:rPr lang="en-US" dirty="0" smtClean="0"/>
              <a:t> grade </a:t>
            </a:r>
            <a:r>
              <a:rPr lang="en-US" dirty="0">
                <a:hlinkClick r:id="rId2"/>
              </a:rPr>
              <a:t>ssabo@forsyth.k12.ga.us</a:t>
            </a:r>
            <a:endParaRPr lang="en-US" dirty="0" smtClean="0"/>
          </a:p>
          <a:p>
            <a:pPr marL="0" indent="0">
              <a:buNone/>
            </a:pPr>
            <a:r>
              <a:rPr lang="en-US" dirty="0" smtClean="0"/>
              <a:t>7</a:t>
            </a:r>
            <a:r>
              <a:rPr lang="en-US" baseline="30000" dirty="0" smtClean="0"/>
              <a:t>th</a:t>
            </a:r>
            <a:r>
              <a:rPr lang="en-US" dirty="0" smtClean="0"/>
              <a:t> grade </a:t>
            </a:r>
            <a:r>
              <a:rPr lang="en-US" dirty="0" smtClean="0">
                <a:hlinkClick r:id="rId3"/>
              </a:rPr>
              <a:t>mmalcolm@forsyth.k12.ga.us</a:t>
            </a:r>
            <a:endParaRPr lang="en-US" dirty="0" smtClean="0"/>
          </a:p>
          <a:p>
            <a:pPr marL="0" indent="0">
              <a:buNone/>
            </a:pPr>
            <a:r>
              <a:rPr lang="en-US" dirty="0" smtClean="0"/>
              <a:t>8</a:t>
            </a:r>
            <a:r>
              <a:rPr lang="en-US" baseline="30000" dirty="0" smtClean="0"/>
              <a:t>th</a:t>
            </a:r>
            <a:r>
              <a:rPr lang="en-US" dirty="0" smtClean="0"/>
              <a:t> grade </a:t>
            </a:r>
            <a:r>
              <a:rPr lang="en-US" dirty="0">
                <a:hlinkClick r:id="rId4"/>
              </a:rPr>
              <a:t>vrawlins@forsyth.k12.ga.us</a:t>
            </a:r>
            <a:endParaRPr lang="en-US" dirty="0"/>
          </a:p>
          <a:p>
            <a:pPr marL="0" indent="0">
              <a:buNone/>
            </a:pPr>
            <a:endParaRPr lang="en-US" dirty="0" smtClean="0"/>
          </a:p>
          <a:p>
            <a:r>
              <a:rPr lang="en-US" dirty="0" smtClean="0"/>
              <a:t>Media Center Assistant  </a:t>
            </a:r>
            <a:r>
              <a:rPr lang="en-US" dirty="0" smtClean="0">
                <a:hlinkClick r:id="rId5"/>
              </a:rPr>
              <a:t>ltafuto@forsyth.k12.ga.us</a:t>
            </a:r>
            <a:endParaRPr lang="en-US" dirty="0" smtClean="0"/>
          </a:p>
          <a:p>
            <a:r>
              <a:rPr lang="en-US" dirty="0" smtClean="0"/>
              <a:t>Administrator</a:t>
            </a:r>
          </a:p>
          <a:p>
            <a:pPr marL="0" indent="0">
              <a:buNone/>
            </a:pPr>
            <a:r>
              <a:rPr lang="en-US" dirty="0" smtClean="0">
                <a:hlinkClick r:id="rId6"/>
              </a:rPr>
              <a:t>kogline@forsyth.k12.ga.us</a:t>
            </a: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0103" y="1497542"/>
            <a:ext cx="1323975" cy="1343025"/>
          </a:xfrm>
          <a:prstGeom prst="rect">
            <a:avLst/>
          </a:prstGeom>
        </p:spPr>
      </p:pic>
      <p:sp>
        <p:nvSpPr>
          <p:cNvPr id="5" name="TextBox 4"/>
          <p:cNvSpPr txBox="1"/>
          <p:nvPr/>
        </p:nvSpPr>
        <p:spPr>
          <a:xfrm>
            <a:off x="8321040" y="2908036"/>
            <a:ext cx="3762103" cy="923330"/>
          </a:xfrm>
          <a:prstGeom prst="rect">
            <a:avLst/>
          </a:prstGeom>
          <a:noFill/>
        </p:spPr>
        <p:txBody>
          <a:bodyPr wrap="square" rtlCol="0">
            <a:spAutoFit/>
          </a:bodyPr>
          <a:lstStyle/>
          <a:p>
            <a:pPr algn="ctr"/>
            <a:r>
              <a:rPr lang="en-US" dirty="0" smtClean="0"/>
              <a:t>Thank you!</a:t>
            </a:r>
          </a:p>
          <a:p>
            <a:pPr algn="ctr"/>
            <a:r>
              <a:rPr lang="en-US" dirty="0" smtClean="0"/>
              <a:t>Together we will help our children grow to their full potential!</a:t>
            </a:r>
            <a:endParaRPr lang="en-US" dirty="0"/>
          </a:p>
        </p:txBody>
      </p:sp>
    </p:spTree>
    <p:extLst>
      <p:ext uri="{BB962C8B-B14F-4D97-AF65-F5344CB8AC3E}">
        <p14:creationId xmlns:p14="http://schemas.microsoft.com/office/powerpoint/2010/main" val="2145640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Milestones- Lexile Scores and Stretch Bands</a:t>
            </a:r>
            <a:endParaRPr lang="en-US" dirty="0"/>
          </a:p>
        </p:txBody>
      </p:sp>
      <p:sp>
        <p:nvSpPr>
          <p:cNvPr id="3" name="Content Placeholder 2"/>
          <p:cNvSpPr>
            <a:spLocks noGrp="1"/>
          </p:cNvSpPr>
          <p:nvPr>
            <p:ph idx="1"/>
          </p:nvPr>
        </p:nvSpPr>
        <p:spPr/>
        <p:txBody>
          <a:bodyPr/>
          <a:lstStyle/>
          <a:p>
            <a:r>
              <a:rPr lang="en-US" dirty="0" smtClean="0">
                <a:latin typeface="+mj-lt"/>
              </a:rPr>
              <a:t>The Georgia Department of Education has worked with MetaMetrics</a:t>
            </a:r>
            <a:r>
              <a:rPr lang="en-US" baseline="30000" dirty="0" smtClean="0">
                <a:latin typeface="+mj-lt"/>
              </a:rPr>
              <a:t>®</a:t>
            </a:r>
            <a:r>
              <a:rPr lang="en-US" dirty="0" smtClean="0">
                <a:latin typeface="+mj-lt"/>
              </a:rPr>
              <a:t>, the developers of The Lexile</a:t>
            </a:r>
            <a:r>
              <a:rPr lang="en-US" baseline="30000" dirty="0" smtClean="0">
                <a:latin typeface="+mj-lt"/>
              </a:rPr>
              <a:t>®</a:t>
            </a:r>
            <a:r>
              <a:rPr lang="en-US" dirty="0" smtClean="0">
                <a:latin typeface="+mj-lt"/>
              </a:rPr>
              <a:t> Framework for Reading, to establish the relationship of the Georgia Milestones English Language Arts (ELA) assessments and the Lexile scale.  Meta Metrics has been providing Lexile scores across the world for over 20 years.</a:t>
            </a:r>
          </a:p>
          <a:p>
            <a:pPr marL="118872" indent="0">
              <a:buNone/>
            </a:pPr>
            <a:endParaRPr lang="en-US" dirty="0" smtClean="0">
              <a:latin typeface="+mj-lt"/>
            </a:endParaRPr>
          </a:p>
          <a:p>
            <a:r>
              <a:rPr lang="en-US" dirty="0" smtClean="0">
                <a:latin typeface="+mj-lt"/>
              </a:rPr>
              <a:t> The Lexile measure is based on the reading portion of the ELA test</a:t>
            </a:r>
          </a:p>
          <a:p>
            <a:endParaRPr lang="en-US" dirty="0">
              <a:latin typeface="+mj-lt"/>
            </a:endParaRPr>
          </a:p>
        </p:txBody>
      </p:sp>
    </p:spTree>
    <p:extLst>
      <p:ext uri="{BB962C8B-B14F-4D97-AF65-F5344CB8AC3E}">
        <p14:creationId xmlns:p14="http://schemas.microsoft.com/office/powerpoint/2010/main" val="3051021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Lexile measure?</a:t>
            </a:r>
            <a:endParaRPr lang="en-US" dirty="0"/>
          </a:p>
        </p:txBody>
      </p:sp>
      <p:sp>
        <p:nvSpPr>
          <p:cNvPr id="3" name="Content Placeholder 2"/>
          <p:cNvSpPr>
            <a:spLocks noGrp="1"/>
          </p:cNvSpPr>
          <p:nvPr>
            <p:ph idx="1"/>
          </p:nvPr>
        </p:nvSpPr>
        <p:spPr/>
        <p:txBody>
          <a:bodyPr/>
          <a:lstStyle/>
          <a:p>
            <a:r>
              <a:rPr lang="en-US" dirty="0" smtClean="0">
                <a:latin typeface="+mj-lt"/>
              </a:rPr>
              <a:t>Indicates the level of book that a student can read with </a:t>
            </a:r>
            <a:r>
              <a:rPr lang="en-US" b="1" dirty="0" smtClean="0">
                <a:solidFill>
                  <a:srgbClr val="FF0000"/>
                </a:solidFill>
                <a:latin typeface="+mj-lt"/>
              </a:rPr>
              <a:t>75% comprehension</a:t>
            </a:r>
          </a:p>
          <a:p>
            <a:pPr lvl="1"/>
            <a:r>
              <a:rPr lang="en-US" dirty="0" smtClean="0">
                <a:latin typeface="+mj-lt"/>
              </a:rPr>
              <a:t>Offers a student a certain amount of comfort while still providing challenge</a:t>
            </a:r>
          </a:p>
          <a:p>
            <a:pPr lvl="1"/>
            <a:r>
              <a:rPr lang="en-US" dirty="0" smtClean="0">
                <a:latin typeface="+mj-lt"/>
              </a:rPr>
              <a:t>This is their “Instructional” level- a level that is not too difficult, but will challenge them appropriately.</a:t>
            </a:r>
          </a:p>
          <a:p>
            <a:pPr lvl="1"/>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0014" y="4495800"/>
            <a:ext cx="1524000" cy="1905000"/>
          </a:xfrm>
          <a:prstGeom prst="rect">
            <a:avLst/>
          </a:prstGeom>
        </p:spPr>
      </p:pic>
    </p:spTree>
    <p:extLst>
      <p:ext uri="{BB962C8B-B14F-4D97-AF65-F5344CB8AC3E}">
        <p14:creationId xmlns:p14="http://schemas.microsoft.com/office/powerpoint/2010/main" val="2253506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How are </a:t>
            </a:r>
            <a:r>
              <a:rPr lang="en-US" altLang="en-US" dirty="0" err="1" smtClean="0"/>
              <a:t>Lexiles</a:t>
            </a:r>
            <a:r>
              <a:rPr lang="en-US" altLang="en-US" dirty="0" smtClean="0"/>
              <a:t> calculated? </a:t>
            </a:r>
            <a:endParaRPr lang="en-US" altLang="en-US" dirty="0"/>
          </a:p>
        </p:txBody>
      </p:sp>
      <p:sp>
        <p:nvSpPr>
          <p:cNvPr id="19459" name="Rectangle 3"/>
          <p:cNvSpPr>
            <a:spLocks noGrp="1" noChangeArrowheads="1"/>
          </p:cNvSpPr>
          <p:nvPr>
            <p:ph idx="1"/>
          </p:nvPr>
        </p:nvSpPr>
        <p:spPr/>
        <p:txBody>
          <a:bodyPr/>
          <a:lstStyle/>
          <a:p>
            <a:r>
              <a:rPr lang="en-US" dirty="0" smtClean="0">
                <a:latin typeface="+mj-lt"/>
              </a:rPr>
              <a:t>Semantic Difficulty </a:t>
            </a:r>
          </a:p>
          <a:p>
            <a:pPr lvl="1"/>
            <a:r>
              <a:rPr lang="en-US" dirty="0" smtClean="0">
                <a:latin typeface="+mj-lt"/>
              </a:rPr>
              <a:t>Word Frequency (Count word frequency, word difficulty)</a:t>
            </a:r>
          </a:p>
          <a:p>
            <a:pPr marL="457200" lvl="1" indent="0">
              <a:buNone/>
            </a:pPr>
            <a:endParaRPr lang="en-US" dirty="0" smtClean="0">
              <a:latin typeface="+mj-lt"/>
            </a:endParaRPr>
          </a:p>
          <a:p>
            <a:r>
              <a:rPr lang="en-US" dirty="0" smtClean="0">
                <a:latin typeface="+mj-lt"/>
              </a:rPr>
              <a:t>Syntactic Complexity</a:t>
            </a:r>
          </a:p>
          <a:p>
            <a:pPr lvl="1"/>
            <a:r>
              <a:rPr lang="en-US" dirty="0" smtClean="0">
                <a:latin typeface="+mj-lt"/>
              </a:rPr>
              <a:t>Sentence Length (Complexity of sentence structure)</a:t>
            </a:r>
          </a:p>
        </p:txBody>
      </p:sp>
    </p:spTree>
    <p:extLst>
      <p:ext uri="{BB962C8B-B14F-4D97-AF65-F5344CB8AC3E}">
        <p14:creationId xmlns:p14="http://schemas.microsoft.com/office/powerpoint/2010/main" val="375358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8195"/>
            <a:ext cx="10515600" cy="1442494"/>
          </a:xfrm>
        </p:spPr>
        <p:txBody>
          <a:bodyPr>
            <a:normAutofit/>
          </a:bodyPr>
          <a:lstStyle/>
          <a:p>
            <a:pPr algn="ctr"/>
            <a:r>
              <a:rPr lang="en-US" sz="3200" b="1" dirty="0" smtClean="0"/>
              <a:t>Individual Score Reports- Ga. Milestone</a:t>
            </a:r>
            <a:br>
              <a:rPr lang="en-US" sz="3200" b="1" dirty="0" smtClean="0"/>
            </a:br>
            <a:r>
              <a:rPr lang="en-US" sz="3200" b="1" dirty="0" smtClean="0"/>
              <a:t>Lexile Measure and Lexile Range</a:t>
            </a:r>
            <a:endParaRPr lang="en-US" sz="3200" b="1" dirty="0"/>
          </a:p>
        </p:txBody>
      </p:sp>
      <p:pic>
        <p:nvPicPr>
          <p:cNvPr id="1026" name="Picture 2"/>
          <p:cNvPicPr>
            <a:picLocks noGrp="1" noChangeAspect="1" noChangeArrowheads="1"/>
          </p:cNvPicPr>
          <p:nvPr>
            <p:ph idx="1"/>
          </p:nvPr>
        </p:nvPicPr>
        <p:blipFill>
          <a:blip r:embed="rId3" cstate="print"/>
          <a:srcRect l="8333" t="8102" r="57407" b="45988"/>
          <a:stretch>
            <a:fillRect/>
          </a:stretch>
        </p:blipFill>
        <p:spPr bwMode="auto">
          <a:xfrm>
            <a:off x="1524000" y="1524000"/>
            <a:ext cx="9279852" cy="3886200"/>
          </a:xfrm>
          <a:prstGeom prst="rect">
            <a:avLst/>
          </a:prstGeom>
          <a:noFill/>
          <a:ln w="9525">
            <a:noFill/>
            <a:miter lim="800000"/>
            <a:headEnd/>
            <a:tailEnd/>
          </a:ln>
        </p:spPr>
      </p:pic>
      <p:sp>
        <p:nvSpPr>
          <p:cNvPr id="5" name="Oval 4"/>
          <p:cNvSpPr/>
          <p:nvPr/>
        </p:nvSpPr>
        <p:spPr>
          <a:xfrm>
            <a:off x="1752600" y="2590800"/>
            <a:ext cx="3429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5867401"/>
            <a:ext cx="8839200" cy="1015663"/>
          </a:xfrm>
          <a:prstGeom prst="rect">
            <a:avLst/>
          </a:prstGeom>
          <a:noFill/>
        </p:spPr>
        <p:txBody>
          <a:bodyPr wrap="square" rtlCol="0">
            <a:spAutoFit/>
          </a:bodyPr>
          <a:lstStyle/>
          <a:p>
            <a:r>
              <a:rPr lang="en-US" sz="2400" b="1" dirty="0"/>
              <a:t>Lexile Range  please note:-- 100 points lower– to 50 points higher</a:t>
            </a:r>
            <a:r>
              <a:rPr lang="en-US" dirty="0"/>
              <a:t>.</a:t>
            </a:r>
          </a:p>
          <a:p>
            <a:r>
              <a:rPr lang="en-US" dirty="0"/>
              <a:t>This would be the targeted text-  instructional band for achieving the most growth with a student. </a:t>
            </a:r>
          </a:p>
        </p:txBody>
      </p:sp>
    </p:spTree>
    <p:extLst>
      <p:ext uri="{BB962C8B-B14F-4D97-AF65-F5344CB8AC3E}">
        <p14:creationId xmlns:p14="http://schemas.microsoft.com/office/powerpoint/2010/main" val="292567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421924" y="168023"/>
            <a:ext cx="8337213" cy="6680937"/>
          </a:xfrm>
          <a:prstGeom prst="rect">
            <a:avLst/>
          </a:prstGeom>
          <a:noFill/>
          <a:ln w="9525">
            <a:noFill/>
            <a:miter lim="800000"/>
            <a:headEnd/>
            <a:tailEnd/>
          </a:ln>
        </p:spPr>
      </p:pic>
      <p:sp>
        <p:nvSpPr>
          <p:cNvPr id="3" name="TextBox 2"/>
          <p:cNvSpPr txBox="1"/>
          <p:nvPr/>
        </p:nvSpPr>
        <p:spPr>
          <a:xfrm>
            <a:off x="2057400" y="6479628"/>
            <a:ext cx="7270531" cy="369332"/>
          </a:xfrm>
          <a:prstGeom prst="rect">
            <a:avLst/>
          </a:prstGeom>
          <a:noFill/>
        </p:spPr>
        <p:txBody>
          <a:bodyPr wrap="square" rtlCol="0">
            <a:spAutoFit/>
          </a:bodyPr>
          <a:lstStyle/>
          <a:p>
            <a:r>
              <a:rPr lang="en-US" dirty="0"/>
              <a:t>                </a:t>
            </a:r>
            <a:r>
              <a:rPr lang="en-US" dirty="0" smtClean="0"/>
              <a:t>  </a:t>
            </a:r>
            <a:r>
              <a:rPr lang="en-US" b="1" dirty="0">
                <a:solidFill>
                  <a:srgbClr val="FF0000"/>
                </a:solidFill>
              </a:rPr>
              <a:t>The complete range of </a:t>
            </a:r>
            <a:r>
              <a:rPr lang="en-US" b="1" dirty="0" err="1">
                <a:solidFill>
                  <a:srgbClr val="FF0000"/>
                </a:solidFill>
              </a:rPr>
              <a:t>Lexiles</a:t>
            </a:r>
            <a:r>
              <a:rPr lang="en-US" b="1" dirty="0">
                <a:solidFill>
                  <a:srgbClr val="FF0000"/>
                </a:solidFill>
              </a:rPr>
              <a:t> starts  from below OL up to 2000L</a:t>
            </a:r>
          </a:p>
        </p:txBody>
      </p:sp>
      <p:sp>
        <p:nvSpPr>
          <p:cNvPr id="2" name="TextBox 1"/>
          <p:cNvSpPr txBox="1"/>
          <p:nvPr/>
        </p:nvSpPr>
        <p:spPr>
          <a:xfrm>
            <a:off x="111211" y="177063"/>
            <a:ext cx="2310713" cy="5355312"/>
          </a:xfrm>
          <a:prstGeom prst="rect">
            <a:avLst/>
          </a:prstGeom>
          <a:noFill/>
        </p:spPr>
        <p:txBody>
          <a:bodyPr wrap="square" rtlCol="0">
            <a:spAutoFit/>
          </a:bodyPr>
          <a:lstStyle/>
          <a:p>
            <a:r>
              <a:rPr lang="en-US" dirty="0" smtClean="0"/>
              <a:t>It is recommended that students independently read within a text band of 100 points below their Lexile, and up to 50 points above their Lexile.</a:t>
            </a:r>
          </a:p>
          <a:p>
            <a:endParaRPr lang="en-US" dirty="0" smtClean="0"/>
          </a:p>
          <a:p>
            <a:r>
              <a:rPr lang="en-US" dirty="0" smtClean="0"/>
              <a:t>Example:</a:t>
            </a:r>
          </a:p>
          <a:p>
            <a:r>
              <a:rPr lang="en-US" dirty="0" smtClean="0"/>
              <a:t>If your child has a</a:t>
            </a:r>
          </a:p>
          <a:p>
            <a:r>
              <a:rPr lang="en-US" dirty="0" smtClean="0"/>
              <a:t>Lexile of 970. Their band would be approximately from 870 to 1020.  If the text Lexile is higher, your child may need additional support.</a:t>
            </a:r>
          </a:p>
          <a:p>
            <a:endParaRPr lang="en-US" dirty="0"/>
          </a:p>
        </p:txBody>
      </p:sp>
    </p:spTree>
    <p:extLst>
      <p:ext uri="{BB962C8B-B14F-4D97-AF65-F5344CB8AC3E}">
        <p14:creationId xmlns:p14="http://schemas.microsoft.com/office/powerpoint/2010/main" val="68977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582539" y="1372393"/>
            <a:ext cx="7137997" cy="4627744"/>
          </a:xfrm>
          <a:prstGeom prst="rect">
            <a:avLst/>
          </a:prstGeom>
          <a:noFill/>
          <a:ln w="9525">
            <a:noFill/>
            <a:miter lim="800000"/>
            <a:headEnd/>
            <a:tailEnd/>
          </a:ln>
        </p:spPr>
      </p:pic>
      <p:sp>
        <p:nvSpPr>
          <p:cNvPr id="3" name="Rectangle 2"/>
          <p:cNvSpPr/>
          <p:nvPr/>
        </p:nvSpPr>
        <p:spPr>
          <a:xfrm>
            <a:off x="2308488" y="1143000"/>
            <a:ext cx="2407169" cy="1754326"/>
          </a:xfrm>
          <a:prstGeom prst="rect">
            <a:avLst/>
          </a:prstGeom>
          <a:solidFill>
            <a:srgbClr val="FFC000"/>
          </a:solidFill>
        </p:spPr>
        <p:txBody>
          <a:bodyPr wrap="square">
            <a:spAutoFit/>
          </a:bodyPr>
          <a:lstStyle/>
          <a:p>
            <a:pPr>
              <a:buFont typeface="Arial" pitchFamily="34" charset="0"/>
              <a:buChar char="•"/>
            </a:pPr>
            <a:r>
              <a:rPr lang="en-US" b="1" dirty="0"/>
              <a:t>levels of meaning </a:t>
            </a:r>
          </a:p>
          <a:p>
            <a:pPr>
              <a:buFont typeface="Arial" pitchFamily="34" charset="0"/>
              <a:buChar char="•"/>
            </a:pPr>
            <a:r>
              <a:rPr lang="en-US" b="1" dirty="0"/>
              <a:t> structure</a:t>
            </a:r>
          </a:p>
          <a:p>
            <a:pPr>
              <a:buFont typeface="Arial" pitchFamily="34" charset="0"/>
              <a:buChar char="•"/>
            </a:pPr>
            <a:r>
              <a:rPr lang="en-US" b="1" dirty="0"/>
              <a:t> language conventions</a:t>
            </a:r>
          </a:p>
          <a:p>
            <a:pPr>
              <a:buFont typeface="Arial" pitchFamily="34" charset="0"/>
              <a:buChar char="•"/>
            </a:pPr>
            <a:r>
              <a:rPr lang="en-US" b="1" dirty="0"/>
              <a:t> clarity of language</a:t>
            </a:r>
          </a:p>
          <a:p>
            <a:pPr>
              <a:buFont typeface="Arial" pitchFamily="34" charset="0"/>
              <a:buChar char="•"/>
            </a:pPr>
            <a:r>
              <a:rPr lang="en-US" b="1" dirty="0"/>
              <a:t>knowledge demands</a:t>
            </a:r>
          </a:p>
          <a:p>
            <a:pPr>
              <a:buFont typeface="Arial" pitchFamily="34" charset="0"/>
              <a:buChar char="•"/>
            </a:pPr>
            <a:r>
              <a:rPr lang="en-US" b="1" dirty="0"/>
              <a:t>appropriateness</a:t>
            </a:r>
          </a:p>
        </p:txBody>
      </p:sp>
      <p:sp>
        <p:nvSpPr>
          <p:cNvPr id="5" name="Rectangle 4"/>
          <p:cNvSpPr/>
          <p:nvPr/>
        </p:nvSpPr>
        <p:spPr>
          <a:xfrm flipH="1">
            <a:off x="7467600" y="1143000"/>
            <a:ext cx="2057400" cy="1477328"/>
          </a:xfrm>
          <a:prstGeom prst="rect">
            <a:avLst/>
          </a:prstGeom>
          <a:solidFill>
            <a:schemeClr val="accent2"/>
          </a:solidFill>
        </p:spPr>
        <p:txBody>
          <a:bodyPr wrap="square">
            <a:spAutoFit/>
          </a:bodyPr>
          <a:lstStyle/>
          <a:p>
            <a:r>
              <a:rPr lang="en-US" dirty="0"/>
              <a:t>          Lexile</a:t>
            </a:r>
          </a:p>
          <a:p>
            <a:pPr>
              <a:buFont typeface="Arial" pitchFamily="34" charset="0"/>
              <a:buChar char="•"/>
            </a:pPr>
            <a:r>
              <a:rPr lang="en-US" dirty="0"/>
              <a:t>word frequency </a:t>
            </a:r>
          </a:p>
          <a:p>
            <a:pPr>
              <a:buFont typeface="Arial" pitchFamily="34" charset="0"/>
              <a:buChar char="•"/>
            </a:pPr>
            <a:r>
              <a:rPr lang="en-US" dirty="0"/>
              <a:t>sentence length</a:t>
            </a:r>
          </a:p>
          <a:p>
            <a:pPr>
              <a:buFont typeface="Arial" pitchFamily="34" charset="0"/>
              <a:buChar char="•"/>
            </a:pPr>
            <a:endParaRPr lang="en-US" dirty="0"/>
          </a:p>
          <a:p>
            <a:endParaRPr lang="en-US" dirty="0">
              <a:hlinkClick r:id="rId4"/>
            </a:endParaRPr>
          </a:p>
        </p:txBody>
      </p:sp>
      <p:sp>
        <p:nvSpPr>
          <p:cNvPr id="6" name="TextBox 5"/>
          <p:cNvSpPr txBox="1"/>
          <p:nvPr/>
        </p:nvSpPr>
        <p:spPr>
          <a:xfrm>
            <a:off x="3200400" y="6172201"/>
            <a:ext cx="5638800" cy="646331"/>
          </a:xfrm>
          <a:prstGeom prst="rect">
            <a:avLst/>
          </a:prstGeom>
          <a:solidFill>
            <a:schemeClr val="tx2">
              <a:lumMod val="60000"/>
              <a:lumOff val="40000"/>
            </a:schemeClr>
          </a:solidFill>
        </p:spPr>
        <p:txBody>
          <a:bodyPr wrap="square" rtlCol="0">
            <a:spAutoFit/>
          </a:bodyPr>
          <a:lstStyle/>
          <a:p>
            <a:pPr>
              <a:buFont typeface="Arial" pitchFamily="34" charset="0"/>
              <a:buChar char="•"/>
            </a:pPr>
            <a:r>
              <a:rPr lang="en-US" dirty="0"/>
              <a:t>K</a:t>
            </a:r>
            <a:r>
              <a:rPr lang="en-US" b="1" dirty="0"/>
              <a:t>nowledge</a:t>
            </a:r>
            <a:r>
              <a:rPr lang="en-US" b="1" dirty="0" smtClean="0"/>
              <a:t>, motivation, interests ,attitudes, maturity</a:t>
            </a:r>
            <a:r>
              <a:rPr lang="en-US" dirty="0"/>
              <a:t> </a:t>
            </a:r>
          </a:p>
          <a:p>
            <a:endParaRPr lang="en-US" dirty="0">
              <a:hlinkClick r:id="rId5"/>
            </a:endParaRPr>
          </a:p>
        </p:txBody>
      </p:sp>
      <p:cxnSp>
        <p:nvCxnSpPr>
          <p:cNvPr id="8" name="Straight Arrow Connector 7"/>
          <p:cNvCxnSpPr/>
          <p:nvPr/>
        </p:nvCxnSpPr>
        <p:spPr>
          <a:xfrm>
            <a:off x="4419600" y="2209800"/>
            <a:ext cx="685800" cy="5334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58000" y="2209800"/>
            <a:ext cx="609600" cy="5334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63365" y="4797009"/>
            <a:ext cx="0" cy="15240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2890" y="0"/>
            <a:ext cx="11877296" cy="1200329"/>
          </a:xfrm>
          <a:prstGeom prst="rect">
            <a:avLst/>
          </a:prstGeom>
          <a:noFill/>
        </p:spPr>
        <p:txBody>
          <a:bodyPr wrap="square" rtlCol="0">
            <a:spAutoFit/>
          </a:bodyPr>
          <a:lstStyle/>
          <a:p>
            <a:pPr algn="ctr"/>
            <a:r>
              <a:rPr lang="en-US" sz="2400" b="1" dirty="0" err="1" smtClean="0"/>
              <a:t>Lexiles</a:t>
            </a:r>
            <a:r>
              <a:rPr lang="en-US" sz="2400" b="1" dirty="0" smtClean="0"/>
              <a:t> are only </a:t>
            </a:r>
            <a:r>
              <a:rPr lang="en-US" sz="2400" b="1" u="sng" dirty="0" smtClean="0"/>
              <a:t>ONE </a:t>
            </a:r>
            <a:r>
              <a:rPr lang="en-US" sz="2400" b="1" dirty="0" smtClean="0"/>
              <a:t>component of analyzing text for our children.</a:t>
            </a:r>
          </a:p>
          <a:p>
            <a:pPr algn="ctr"/>
            <a:r>
              <a:rPr lang="en-US" sz="2400" b="1" u="sng" dirty="0" smtClean="0"/>
              <a:t>It is equally important to consider age, content, background knowledge, maturity and interests of child.</a:t>
            </a:r>
            <a:endParaRPr lang="en-US" sz="2400" b="1" u="sng"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49" y="837248"/>
            <a:ext cx="2073234" cy="1471996"/>
          </a:xfrm>
          <a:prstGeom prst="rect">
            <a:avLst/>
          </a:prstGeom>
        </p:spPr>
      </p:pic>
    </p:spTree>
    <p:extLst>
      <p:ext uri="{BB962C8B-B14F-4D97-AF65-F5344CB8AC3E}">
        <p14:creationId xmlns:p14="http://schemas.microsoft.com/office/powerpoint/2010/main" val="266223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a:t>
            </a:r>
            <a:r>
              <a:rPr lang="en-US" dirty="0" err="1" smtClean="0"/>
              <a:t>Lexiles</a:t>
            </a:r>
            <a:r>
              <a:rPr lang="en-US" dirty="0" smtClean="0"/>
              <a:t> help teachers?</a:t>
            </a:r>
            <a:endParaRPr lang="en-US" dirty="0"/>
          </a:p>
        </p:txBody>
      </p:sp>
      <p:sp>
        <p:nvSpPr>
          <p:cNvPr id="3" name="Content Placeholder 2"/>
          <p:cNvSpPr>
            <a:spLocks noGrp="1"/>
          </p:cNvSpPr>
          <p:nvPr>
            <p:ph idx="1"/>
          </p:nvPr>
        </p:nvSpPr>
        <p:spPr>
          <a:xfrm>
            <a:off x="1366886" y="1825625"/>
            <a:ext cx="9986913" cy="4351338"/>
          </a:xfrm>
        </p:spPr>
        <p:txBody>
          <a:bodyPr/>
          <a:lstStyle/>
          <a:p>
            <a:r>
              <a:rPr lang="en-US" dirty="0" smtClean="0">
                <a:latin typeface="+mj-lt"/>
              </a:rPr>
              <a:t>Adjusting materials to the </a:t>
            </a:r>
            <a:r>
              <a:rPr lang="en-US" b="1" u="sng" dirty="0" smtClean="0">
                <a:latin typeface="+mj-lt"/>
              </a:rPr>
              <a:t>purpose</a:t>
            </a:r>
            <a:r>
              <a:rPr lang="en-US" dirty="0" smtClean="0">
                <a:latin typeface="+mj-lt"/>
              </a:rPr>
              <a:t> of reading</a:t>
            </a:r>
          </a:p>
          <a:p>
            <a:r>
              <a:rPr lang="en-US" dirty="0" smtClean="0">
                <a:latin typeface="+mj-lt"/>
              </a:rPr>
              <a:t>Differentiating texts</a:t>
            </a:r>
          </a:p>
          <a:p>
            <a:r>
              <a:rPr lang="en-US" dirty="0" smtClean="0">
                <a:latin typeface="+mj-lt"/>
              </a:rPr>
              <a:t>Differentiating access to texts </a:t>
            </a:r>
          </a:p>
          <a:p>
            <a:r>
              <a:rPr lang="en-US" dirty="0">
                <a:latin typeface="+mj-lt"/>
              </a:rPr>
              <a:t>Building classroom libraries</a:t>
            </a:r>
          </a:p>
          <a:p>
            <a:r>
              <a:rPr lang="en-US" dirty="0">
                <a:latin typeface="+mj-lt"/>
              </a:rPr>
              <a:t>Building reading lists</a:t>
            </a:r>
          </a:p>
          <a:p>
            <a:pPr marL="118872" indent="0">
              <a:buNone/>
            </a:pPr>
            <a:endParaRPr lang="en-US" dirty="0" smtClean="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936" y="3113203"/>
            <a:ext cx="3924693" cy="2943520"/>
          </a:xfrm>
          <a:prstGeom prst="rect">
            <a:avLst/>
          </a:prstGeom>
        </p:spPr>
      </p:pic>
    </p:spTree>
    <p:extLst>
      <p:ext uri="{BB962C8B-B14F-4D97-AF65-F5344CB8AC3E}">
        <p14:creationId xmlns:p14="http://schemas.microsoft.com/office/powerpoint/2010/main" val="258908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448"/>
            <a:ext cx="8229600" cy="835152"/>
          </a:xfrm>
        </p:spPr>
        <p:txBody>
          <a:bodyPr/>
          <a:lstStyle/>
          <a:p>
            <a:r>
              <a:rPr lang="en-US" dirty="0" smtClean="0"/>
              <a:t>How do Lexile’s help parents?</a:t>
            </a:r>
            <a:endParaRPr lang="en-US" dirty="0"/>
          </a:p>
        </p:txBody>
      </p:sp>
      <p:sp>
        <p:nvSpPr>
          <p:cNvPr id="3" name="Content Placeholder 2"/>
          <p:cNvSpPr>
            <a:spLocks noGrp="1"/>
          </p:cNvSpPr>
          <p:nvPr>
            <p:ph idx="1"/>
          </p:nvPr>
        </p:nvSpPr>
        <p:spPr>
          <a:xfrm>
            <a:off x="1981200" y="1095632"/>
            <a:ext cx="8229600" cy="5762368"/>
          </a:xfrm>
        </p:spPr>
        <p:txBody>
          <a:bodyPr>
            <a:normAutofit/>
          </a:bodyPr>
          <a:lstStyle/>
          <a:p>
            <a:pPr marL="118872" indent="0">
              <a:buNone/>
            </a:pPr>
            <a:r>
              <a:rPr lang="en-US" dirty="0" smtClean="0">
                <a:latin typeface="+mj-lt"/>
              </a:rPr>
              <a:t>Will help parents:</a:t>
            </a:r>
          </a:p>
          <a:p>
            <a:r>
              <a:rPr lang="en-US" dirty="0" smtClean="0">
                <a:latin typeface="+mj-lt"/>
              </a:rPr>
              <a:t>Help their child choose books- </a:t>
            </a:r>
            <a:r>
              <a:rPr lang="en-US" sz="2000" b="1" u="sng" dirty="0" smtClean="0">
                <a:latin typeface="+mj-lt"/>
              </a:rPr>
              <a:t>But please </a:t>
            </a:r>
            <a:r>
              <a:rPr lang="en-US" sz="2000" b="1" u="sng" dirty="0">
                <a:latin typeface="+mj-lt"/>
              </a:rPr>
              <a:t>remember</a:t>
            </a:r>
            <a:r>
              <a:rPr lang="en-US" sz="2000" dirty="0">
                <a:latin typeface="+mj-lt"/>
              </a:rPr>
              <a:t>… reading doesn’t always have to be within their range. Books that are highly motivational, engaging and age appropriate are equally as important</a:t>
            </a:r>
            <a:r>
              <a:rPr lang="en-US" sz="2000" dirty="0" smtClean="0">
                <a:latin typeface="+mj-lt"/>
              </a:rPr>
              <a:t>. </a:t>
            </a:r>
            <a:r>
              <a:rPr lang="en-US" sz="2000" b="1" u="sng" dirty="0">
                <a:latin typeface="+mj-lt"/>
              </a:rPr>
              <a:t>LOVE of reading is KEY</a:t>
            </a:r>
            <a:r>
              <a:rPr lang="en-US" sz="2000" b="1" u="sng" dirty="0" smtClean="0">
                <a:latin typeface="+mj-lt"/>
              </a:rPr>
              <a:t>!!! </a:t>
            </a:r>
            <a:r>
              <a:rPr lang="en-US" sz="2000" dirty="0" smtClean="0">
                <a:latin typeface="+mj-lt"/>
              </a:rPr>
              <a:t> If Lexile is higher, adult support is recommended (read together, discuss).</a:t>
            </a:r>
            <a:endParaRPr lang="en-US" sz="2000" dirty="0">
              <a:latin typeface="+mj-lt"/>
            </a:endParaRPr>
          </a:p>
          <a:p>
            <a:r>
              <a:rPr lang="en-US" dirty="0" smtClean="0">
                <a:latin typeface="+mj-lt"/>
              </a:rPr>
              <a:t>Improve communication between home/school/library regarding their child’s reading needs and accomplishments.</a:t>
            </a:r>
          </a:p>
          <a:p>
            <a:r>
              <a:rPr lang="en-US" dirty="0" smtClean="0">
                <a:latin typeface="+mj-lt"/>
              </a:rPr>
              <a:t>Celebrate student reading gains and accomplishments.</a:t>
            </a:r>
          </a:p>
          <a:p>
            <a:endParaRPr lang="en-US" dirty="0" smtClean="0">
              <a:latin typeface="+mj-lt"/>
            </a:endParaRPr>
          </a:p>
          <a:p>
            <a:r>
              <a:rPr lang="en-US" dirty="0">
                <a:latin typeface="+mj-lt"/>
              </a:rPr>
              <a:t>Finding the right book for you</a:t>
            </a:r>
            <a:r>
              <a:rPr lang="en-US" dirty="0" smtClean="0">
                <a:latin typeface="+mj-lt"/>
              </a:rPr>
              <a:t>! Locate titles.</a:t>
            </a:r>
            <a:endParaRPr lang="en-US" dirty="0">
              <a:latin typeface="+mj-lt"/>
            </a:endParaRPr>
          </a:p>
          <a:p>
            <a:pPr marL="118872" indent="0">
              <a:buNone/>
            </a:pPr>
            <a:r>
              <a:rPr lang="en-US" u="sng" dirty="0">
                <a:latin typeface="+mj-lt"/>
                <a:hlinkClick r:id="rId2"/>
              </a:rPr>
              <a:t>https://www.lexile.com/fab/</a:t>
            </a:r>
            <a:endParaRPr lang="en-US" dirty="0">
              <a:latin typeface="+mj-lt"/>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635" y="4947747"/>
            <a:ext cx="2628782" cy="1754712"/>
          </a:xfrm>
          <a:prstGeom prst="rect">
            <a:avLst/>
          </a:prstGeom>
        </p:spPr>
      </p:pic>
    </p:spTree>
    <p:extLst>
      <p:ext uri="{BB962C8B-B14F-4D97-AF65-F5344CB8AC3E}">
        <p14:creationId xmlns:p14="http://schemas.microsoft.com/office/powerpoint/2010/main" val="258092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848</Words>
  <Application>Microsoft Office PowerPoint</Application>
  <PresentationFormat>Widescreen</PresentationFormat>
  <Paragraphs>88</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Parent Guide to Using Lexile Scores Provided on the Georgia Milestones Individual Score Reports</vt:lpstr>
      <vt:lpstr>Georgia Milestones- Lexile Scores and Stretch Bands</vt:lpstr>
      <vt:lpstr>What is a Lexile measure?</vt:lpstr>
      <vt:lpstr>How are Lexiles calculated? </vt:lpstr>
      <vt:lpstr>Individual Score Reports- Ga. Milestone Lexile Measure and Lexile Range</vt:lpstr>
      <vt:lpstr>PowerPoint Presentation</vt:lpstr>
      <vt:lpstr>PowerPoint Presentation</vt:lpstr>
      <vt:lpstr>How do Lexiles help teachers?</vt:lpstr>
      <vt:lpstr>How do Lexile’s help parents?</vt:lpstr>
      <vt:lpstr>Parents Can Help Support Literacy Growth</vt:lpstr>
      <vt:lpstr>Resources</vt:lpstr>
      <vt:lpstr>Please contact us if you have any further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Guide to Using Lexile Scores Provided on the Georgia Milestones Individual Score Reports</dc:title>
  <dc:creator>Duane Ogline</dc:creator>
  <cp:lastModifiedBy>Jennifer Joines</cp:lastModifiedBy>
  <cp:revision>3</cp:revision>
  <dcterms:created xsi:type="dcterms:W3CDTF">2016-08-06T18:27:29Z</dcterms:created>
  <dcterms:modified xsi:type="dcterms:W3CDTF">2019-02-07T17:50:44Z</dcterms:modified>
</cp:coreProperties>
</file>